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59" r:id="rId6"/>
    <p:sldId id="262" r:id="rId7"/>
    <p:sldId id="264" r:id="rId8"/>
    <p:sldId id="258" r:id="rId9"/>
    <p:sldId id="260" r:id="rId10"/>
    <p:sldId id="261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19FB17-D539-4336-BB5C-F97C021354AD}" v="8" dt="2020-12-08T22:27:49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02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62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regon.gov/" TargetMode="External"/><Relationship Id="rId5" Type="http://schemas.openxmlformats.org/officeDocument/2006/relationships/hyperlink" Target="http://www.cdc.gov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sdh.ms.gov/" TargetMode="External"/><Relationship Id="rId2" Type="http://schemas.openxmlformats.org/officeDocument/2006/relationships/hyperlink" Target="http://mstahrs.msdh.ms.gov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Theiler%20RN%5BAuthor%5D&amp;cauthor=true&amp;cauthor_uid=32753148" TargetMode="External"/><Relationship Id="rId13" Type="http://schemas.openxmlformats.org/officeDocument/2006/relationships/hyperlink" Target="https://www.ncbi.nlm.nih.gov/pmc/articles/PMC7260486/" TargetMode="External"/><Relationship Id="rId3" Type="http://schemas.openxmlformats.org/officeDocument/2006/relationships/hyperlink" Target="https://www.ncbi.nlm.nih.gov/pubmed/?term=Enninga%20EA%5BAuthor%5D&amp;cauthor=true&amp;cauthor_uid=32753148" TargetMode="External"/><Relationship Id="rId7" Type="http://schemas.openxmlformats.org/officeDocument/2006/relationships/hyperlink" Target="https://www.ncbi.nlm.nih.gov/pubmed/?term=Elrefaei%20A%5BAuthor%5D&amp;cauthor=true&amp;cauthor_uid=32753148" TargetMode="External"/><Relationship Id="rId12" Type="http://schemas.openxmlformats.org/officeDocument/2006/relationships/hyperlink" Target="https://www.ncbi.nlm.nih.gov/pubmed/?term=Garovic%20VD%5BAuthor%5D&amp;cauthor=true&amp;cauthor_uid=32753148" TargetMode="External"/><Relationship Id="rId2" Type="http://schemas.openxmlformats.org/officeDocument/2006/relationships/hyperlink" Target="https://www.ncbi.nlm.nih.gov/pubmed/?term=Narang%20K%5BAuthor%5D&amp;cauthor=true&amp;cauthor_uid=327531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Trad%20AT%5BAuthor%5D&amp;cauthor=true&amp;cauthor_uid=32753148" TargetMode="External"/><Relationship Id="rId11" Type="http://schemas.openxmlformats.org/officeDocument/2006/relationships/hyperlink" Target="https://www.ncbi.nlm.nih.gov/pubmed/?term=Chakraborty%20R%5BAuthor%5D&amp;cauthor=true&amp;cauthor_uid=32753148" TargetMode="External"/><Relationship Id="rId5" Type="http://schemas.openxmlformats.org/officeDocument/2006/relationships/hyperlink" Target="https://www.ncbi.nlm.nih.gov/pubmed/?term=Ibirogba%20ER%5BAuthor%5D&amp;cauthor=true&amp;cauthor_uid=32753148" TargetMode="External"/><Relationship Id="rId15" Type="http://schemas.openxmlformats.org/officeDocument/2006/relationships/hyperlink" Target="https://doi.org/10.1016/j.jaad.2020.04.046" TargetMode="External"/><Relationship Id="rId10" Type="http://schemas.openxmlformats.org/officeDocument/2006/relationships/hyperlink" Target="https://www.ncbi.nlm.nih.gov/pubmed/?term=Szymanski%20LM%5BAuthor%5D&amp;cauthor=true&amp;cauthor_uid=32753148" TargetMode="External"/><Relationship Id="rId4" Type="http://schemas.openxmlformats.org/officeDocument/2006/relationships/hyperlink" Target="https://www.ncbi.nlm.nih.gov/pubmed/?term=Gunaratne%20MD%5BAuthor%5D&amp;cauthor=true&amp;cauthor_uid=32753148" TargetMode="External"/><Relationship Id="rId9" Type="http://schemas.openxmlformats.org/officeDocument/2006/relationships/hyperlink" Target="https://www.ncbi.nlm.nih.gov/pubmed/?term=Ruano%20R%5BAuthor%5D&amp;cauthor=true&amp;cauthor_uid=32753148" TargetMode="External"/><Relationship Id="rId14" Type="http://schemas.openxmlformats.org/officeDocument/2006/relationships/hyperlink" Target="http://www.pediatrics.org/cgi/content/full/129/3/e8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860" y="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182014"/>
            <a:ext cx="4775075" cy="179890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Understanding Health Equity for Mothers and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Mrs. Brittney G. Mosley</a:t>
            </a:r>
          </a:p>
          <a:p>
            <a:r>
              <a:rPr lang="en-US" dirty="0">
                <a:solidFill>
                  <a:schemeClr val="tx1"/>
                </a:solidFill>
              </a:rPr>
              <a:t>Mississippi State Department of Health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6595E4-4BD6-4A0E-B38B-4B629AF17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947" y="717572"/>
            <a:ext cx="6136106" cy="514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9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3BC15C52-D417-4C89-A5E9-6EB5E2B62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A8CE539E-6A40-42A5-B2FC-9A3339715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711131-CC56-42D3-958A-814F1B98E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34" y="1407332"/>
            <a:ext cx="4814655" cy="3209056"/>
          </a:xfrm>
          <a:prstGeom prst="rect">
            <a:avLst/>
          </a:prstGeo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487BBB86-A47A-41C4-8740-DE01B44A7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268B66-FFBB-4901-889A-B944CFA30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392" y="1243769"/>
            <a:ext cx="4809067" cy="3456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20CD62-2B67-4244-93E9-B12E90A6B2E6}"/>
              </a:ext>
            </a:extLst>
          </p:cNvPr>
          <p:cNvSpPr txBox="1"/>
          <p:nvPr/>
        </p:nvSpPr>
        <p:spPr>
          <a:xfrm>
            <a:off x="4370009" y="6479470"/>
            <a:ext cx="31302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Images: </a:t>
            </a:r>
            <a:r>
              <a:rPr lang="en-US" sz="1200" dirty="0">
                <a:hlinkClick r:id="rId5"/>
              </a:rPr>
              <a:t>www.cdc.gov</a:t>
            </a:r>
            <a:r>
              <a:rPr lang="en-US" sz="1200" dirty="0"/>
              <a:t>; </a:t>
            </a:r>
            <a:r>
              <a:rPr lang="en-US" sz="1200" dirty="0">
                <a:hlinkClick r:id="rId6"/>
              </a:rPr>
              <a:t>www.Oregon.gov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193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0CB4AE6-8AB3-4849-AA3E-8E6F68756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975" y="2485273"/>
            <a:ext cx="3398051" cy="33171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104C80-3EC5-454E-91D0-618DB8D20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40" y="476000"/>
            <a:ext cx="3398051" cy="34502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9FAF9F-55C7-4642-A218-7B7FB0351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110" y="476000"/>
            <a:ext cx="3522017" cy="33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C9F47A-1EB4-4133-B871-62F92B292BAE}"/>
              </a:ext>
            </a:extLst>
          </p:cNvPr>
          <p:cNvSpPr txBox="1"/>
          <p:nvPr/>
        </p:nvSpPr>
        <p:spPr>
          <a:xfrm>
            <a:off x="2886180" y="2123994"/>
            <a:ext cx="59329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  What affects birth outcomes?</a:t>
            </a:r>
          </a:p>
        </p:txBody>
      </p:sp>
    </p:spTree>
    <p:extLst>
      <p:ext uri="{BB962C8B-B14F-4D97-AF65-F5344CB8AC3E}">
        <p14:creationId xmlns:p14="http://schemas.microsoft.com/office/powerpoint/2010/main" val="317655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4BED5A-E98E-4DA0-BAA5-4F6AB24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64B94A-E40E-48CE-BD7B-C1A30AE57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982" y="488542"/>
            <a:ext cx="11244036" cy="5880916"/>
          </a:xfrm>
          <a:prstGeom prst="rect">
            <a:avLst/>
          </a:prstGeom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EC5CA6-6479-49D5-B4B5-5643D26B8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4442" y="2057401"/>
            <a:ext cx="0" cy="27432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1B26337-5AA4-470D-9687-5907CB53B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685800"/>
            <a:ext cx="10853928" cy="5486400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761DDB-52D5-4BF0-8F3C-A74FCC19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440" y="1000370"/>
            <a:ext cx="3462079" cy="4857262"/>
          </a:xfrm>
        </p:spPr>
        <p:txBody>
          <a:bodyPr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Risk Factors and Social Determinants of Health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D214B-46BF-40DE-A921-28CFC9225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691" y="755009"/>
            <a:ext cx="6212310" cy="5102623"/>
          </a:xfrm>
        </p:spPr>
        <p:txBody>
          <a:bodyPr anchor="ctr">
            <a:normAutofit fontScale="92500" lnSpcReduction="20000"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FFFFFF"/>
              </a:solidFill>
              <a:latin typeface="Gill Sans MT" panose="020B0502020104020203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Social/economic conditions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Teen pregnancy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Mississippi-medically underserved state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Gill Sans MT" panose="020B0502020104020203"/>
              </a:rPr>
              <a:t>Chronic Health Conditions prior, during, and after pregnancy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Gill Sans MT" panose="020B0502020104020203"/>
              </a:rPr>
              <a:t>Mental Health 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Gill Sans MT" panose="020B0502020104020203"/>
              </a:rPr>
              <a:t>COVID-19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Gill Sans MT" panose="020B0502020104020203"/>
              </a:rPr>
              <a:t>Maternal Mortality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Gill Sans MT" panose="020B0502020104020203"/>
              </a:rPr>
              <a:t>Breastfeeding 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FFFFFF"/>
                </a:solidFill>
                <a:latin typeface="Gill Sans MT" panose="020B0502020104020203"/>
              </a:rPr>
              <a:t>Weathering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Gill Sans MT" panose="020B0502020104020203"/>
              </a:rPr>
              <a:t>Racial disparities (racism is a threat to public health-AMA) 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22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3F06CB-78FF-4E2C-9511-2C3DE187C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Calling All Sectors-State Agencies Joined for Health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31721-27D6-4EE6-8C81-B4811B33C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Health equity project centered around mothers and children</a:t>
            </a:r>
          </a:p>
          <a:p>
            <a:r>
              <a:rPr lang="en-US" sz="2000" dirty="0"/>
              <a:t>Funded by the PEW Charitable Trust and Robert Wood Johnson Foundation</a:t>
            </a:r>
          </a:p>
          <a:p>
            <a:r>
              <a:rPr lang="en-US" sz="2000" dirty="0"/>
              <a:t>Objective-to improve birth outcomes in African American women in childbearing age by </a:t>
            </a:r>
          </a:p>
          <a:p>
            <a:pPr lvl="1"/>
            <a:r>
              <a:rPr lang="en-US" sz="2000" dirty="0"/>
              <a:t>Address racial disparities in preterm birth, low birthweight, and infant and maternal mortality</a:t>
            </a:r>
          </a:p>
          <a:p>
            <a:pPr lvl="1"/>
            <a:r>
              <a:rPr lang="en-US" sz="2000" dirty="0"/>
              <a:t>Increasing awareness of state-level and community-based maternal and child health resources that are culturally and linguistically appropriate</a:t>
            </a:r>
          </a:p>
        </p:txBody>
      </p:sp>
    </p:spTree>
    <p:extLst>
      <p:ext uri="{BB962C8B-B14F-4D97-AF65-F5344CB8AC3E}">
        <p14:creationId xmlns:p14="http://schemas.microsoft.com/office/powerpoint/2010/main" val="139754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9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05E54D-AEB0-49B0-B09C-521D4968A9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241" t="8861" r="-1" b="-1"/>
          <a:stretch/>
        </p:blipFill>
        <p:spPr>
          <a:xfrm>
            <a:off x="-1866" y="1"/>
            <a:ext cx="12191980" cy="6857999"/>
          </a:xfrm>
          <a:prstGeom prst="rect">
            <a:avLst/>
          </a:prstGeom>
        </p:spPr>
      </p:pic>
      <p:sp>
        <p:nvSpPr>
          <p:cNvPr id="46" name="Rectangle 17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9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C07E5-2B00-456E-8F8C-FC7E918D6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What can we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24BA6-5A05-4D72-B14E-E909DDE0FA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6137" y="2141621"/>
            <a:ext cx="4602152" cy="4162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Understand that health equity includes everyone in and beyond the healthcare setting (SDOH)</a:t>
            </a:r>
          </a:p>
          <a:p>
            <a:pPr>
              <a:lnSpc>
                <a:spcPct val="100000"/>
              </a:lnSpc>
            </a:pPr>
            <a:r>
              <a:rPr lang="en-US" dirty="0"/>
              <a:t>Build relationships within agencies (internal and external) and strong collaboration of referrals </a:t>
            </a:r>
          </a:p>
          <a:p>
            <a:pPr>
              <a:lnSpc>
                <a:spcPct val="100000"/>
              </a:lnSpc>
            </a:pPr>
            <a:r>
              <a:rPr lang="en-US" dirty="0"/>
              <a:t>Provide training in implicit bias to healthcare professionals and community organizations</a:t>
            </a:r>
          </a:p>
          <a:p>
            <a:pPr>
              <a:lnSpc>
                <a:spcPct val="100000"/>
              </a:lnSpc>
            </a:pPr>
            <a:r>
              <a:rPr lang="en-US" dirty="0"/>
              <a:t>Create policies, systems, and environmental changes (PSE) in schools, workplaces, churches, etc. that supports families that embeds health equity </a:t>
            </a:r>
          </a:p>
          <a:p>
            <a:pPr>
              <a:lnSpc>
                <a:spcPct val="100000"/>
              </a:lnSpc>
            </a:pPr>
            <a:r>
              <a:rPr lang="en-US" dirty="0"/>
              <a:t>Form a “safe haven” for mothers with resources and tools 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6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81EC9-2962-4F0A-8F0A-0E50B18B2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9CE5AB-728A-48F2-AA50-4D7C2B7B1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Bryant, Allison S., MD, Worjoloh, </a:t>
            </a:r>
            <a:r>
              <a:rPr lang="en-US" sz="13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Ayaba</a:t>
            </a: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MD, MPH, Caughey, Aaron B., MD, PhD, and Washington, A. Eugene, MD, MSc (2010). Racial/Ethnic Disparities in Obstetrical Outcomes and Care: Prevalence and Determinants. </a:t>
            </a:r>
            <a:r>
              <a:rPr lang="en-US" sz="13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 J </a:t>
            </a:r>
            <a:r>
              <a:rPr lang="en-US" sz="13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Obstet</a:t>
            </a:r>
            <a:r>
              <a:rPr lang="en-US" sz="13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3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Gynelo</a:t>
            </a:r>
            <a:r>
              <a:rPr lang="en-US" sz="13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April; 202 (4): 335-343. 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-18288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Campbell, Leah (2018, Sept 14.) Why Is Giving Birth in the U.S.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Dangerous for Women of Color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Healthline, pp.1-3.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Charlene Collier, M. M. (2019). </a:t>
            </a:r>
            <a: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Mississippi Maternal Mortality Report 2013-2016. 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Jackson.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Collier, C., Pepper, S., Walker, T., </a:t>
            </a:r>
            <a:r>
              <a:rPr lang="en-US" sz="13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Kurmana</a:t>
            </a: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S., </a:t>
            </a:r>
            <a:r>
              <a:rPr lang="en-US" sz="13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Qobadi</a:t>
            </a: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M., Vargas, R., … Zhang, L. (2018). </a:t>
            </a:r>
            <a:r>
              <a:rPr lang="en-US" sz="13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Infant Mortality Report</a:t>
            </a: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Jackson, MS: Mississippi State Department of Health.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Grummer-Strawn LM, S. K. (2009). Progress in protecting, promoting, and supporting breastfeeding: 1984-2009. </a:t>
            </a:r>
            <a:r>
              <a:rPr lang="en-US" sz="13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Breastfeed Med</a:t>
            </a: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S31-S39.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Mississippi State Department of Health, Centers for Disease Control and Prevention. (2016). </a:t>
            </a:r>
            <a:r>
              <a:rPr lang="en-US" sz="13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Pregnancy Risk Assessment Monitoring System (PRAMS) </a:t>
            </a: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[Data file]. Jackson, MS: Mississippi State Department of Health.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Mississippi State Department of Health. (</a:t>
            </a:r>
            <a:r>
              <a:rPr lang="en-US" sz="13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n,d</a:t>
            </a: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.). Mississippi Statistically Automated Health Resources System (MSTAHRS). Retrieved from </a:t>
            </a:r>
            <a:r>
              <a:rPr lang="en-US" sz="13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http://mstahrs.msdh.ms.gov/</a:t>
            </a: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Mississippi State Department of Health, Centers for Disease Control and Prevention. (2020). </a:t>
            </a:r>
            <a:r>
              <a:rPr lang="en-US" sz="13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Coronavirus Disease 2019 (COVID-19)  </a:t>
            </a: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[Data file]. Jackson, MS: Mississippi State Department of Health. Retrieved from </a:t>
            </a:r>
            <a:r>
              <a:rPr lang="en-US" sz="13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http://msdh.ms.gov/</a:t>
            </a: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1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996-CCF5-454C-9153-1B4F8ADF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75D909-DB39-4F8D-8CC7-3F6557CE2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216998"/>
          </a:xfrm>
        </p:spPr>
        <p:txBody>
          <a:bodyPr>
            <a:normAutofit fontScale="8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Narang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Kavita, MD, </a:t>
            </a:r>
            <a:r>
              <a:rPr lang="en-US" sz="1300" u="none" strike="noStrike" dirty="0">
                <a:solidFill>
                  <a:srgbClr val="CC8D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300" u="none" strike="noStrike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Enninga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Elizabeth Ann L., PhD, </a:t>
            </a:r>
            <a:r>
              <a:rPr lang="en-US" sz="1300" u="none" strike="noStrike" dirty="0">
                <a:solidFill>
                  <a:srgbClr val="CC8D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</a:t>
            </a:r>
            <a:r>
              <a:rPr lang="en-US" sz="1300" u="none" strike="noStrike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Gunaratne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Madugodaralalage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D.S.K MBBS, </a:t>
            </a:r>
            <a:r>
              <a:rPr lang="en-US" sz="1300" u="none" strike="noStrike" dirty="0">
                <a:solidFill>
                  <a:srgbClr val="CC8D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300" u="none" strike="noStrike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Ibirogba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Eniola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R., MBBS, </a:t>
            </a:r>
            <a:r>
              <a:rPr lang="en-US" sz="13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Trad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Ayssa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Teles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MD, </a:t>
            </a:r>
            <a:r>
              <a:rPr lang="en-US" sz="1300" u="none" strike="noStrike" dirty="0">
                <a:solidFill>
                  <a:srgbClr val="CC8D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300" u="none" strike="noStrike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Elrefaei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Amro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MBBCh,</a:t>
            </a:r>
            <a:r>
              <a:rPr lang="en-US" sz="13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Theiler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Regan N. MD, PhD, </a:t>
            </a:r>
            <a:r>
              <a:rPr lang="en-US" sz="1300" u="none" strike="noStrike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Ruano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Rodrigo MD, PhD,</a:t>
            </a:r>
            <a:r>
              <a:rPr lang="en-US" sz="13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Szymanski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Linda M., MD, PhD,</a:t>
            </a:r>
            <a:r>
              <a:rPr lang="en-US" sz="13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Chakraborty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Rana, MD, DPhil,</a:t>
            </a:r>
            <a:r>
              <a:rPr lang="en-US" sz="13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 </a:t>
            </a:r>
            <a:r>
              <a:rPr lang="en-US" sz="1300" u="none" strike="noStrike" dirty="0">
                <a:solidFill>
                  <a:srgbClr val="CC8D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300" u="none" strike="noStrike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Garovic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Vesna D. MD, PhD.  SARS-CoV-2 Infection and COVID-19 During Pregnancy: A Multidisciplinary Review.  </a:t>
            </a:r>
            <a:r>
              <a:rPr lang="en-US" sz="13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Mayo Clin Proc</a:t>
            </a: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2020 Aug; 95(8): 1750–1765.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 Medical Association. COVID-19 underscores wealth and health disparities in the African American community. Available at: https://www.nmanet.org/news/500673/COVID19-Underscores-Wealth-and-Health-Disparities-in-the-AfricanAmerican-Community.htm; 2020. Accessed August 29, 2020.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O’Hara MW. Postpartum depression: What we know. J Clin Psychol 2009;65:1258–1269. 47.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Pediatrics, A. A. (2012). Policy statement: breastfeeding and the use of human milk. </a:t>
            </a:r>
            <a:r>
              <a:rPr lang="en-US" sz="13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Pediatrics</a:t>
            </a: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129 (3). Retrieved from             </a:t>
            </a:r>
            <a:r>
              <a:rPr lang="en-US" sz="13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www.pediatrics.org/cgi/content/full/129/3/e827</a:t>
            </a: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3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-18288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Char char="◦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Perez, Miriam Zoila (2019, May 2.) The Danger of Being Pregnant and Black in America. The Guardian, pp.1-3. </a:t>
            </a:r>
            <a:endParaRPr lang="en-US" sz="13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Rabin, Roni Caryn (2019, May 7.) Huge Racial Disparities Found in Deaths Linked to Pregnancy. New York Times, pp.1-2.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Shah, Monica, BSc, Sachdeva, Muskaan, </a:t>
            </a:r>
            <a:r>
              <a:rPr lang="en-US" sz="13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BHSc</a:t>
            </a: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Dodiuk</a:t>
            </a: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-Gad, Roni P, MD.  COVID-19 and Racial Disparities.  Journal of the American Academy of Dermatology.  2020 April.  </a:t>
            </a:r>
            <a:r>
              <a:rPr lang="en-US" sz="13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https://doi.org/10.1016/j.jaad.2020.04.046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 JQ, Murphy SL, </a:t>
            </a:r>
            <a:r>
              <a:rPr lang="en-US" sz="13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Kochanek</a:t>
            </a: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KD, Bastian B, Arias E. (2018). </a:t>
            </a:r>
            <a:r>
              <a:rPr lang="en-US" sz="13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Deaths: Final data for 2016</a:t>
            </a:r>
            <a:r>
              <a:rPr lang="en-US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National Vital Statistics Reports; (5th ed., Vol. 67). Hyattsville, MD: National Center for Health Statistics.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Yonkers KA, Wisner KL, Stewart DE, et al. The management of depression during pregnancy: A report from the American Psychiatric Association and the American College of Obstetricians and Gynecologists. Gen Hosp Psychiatry 2009; 31:403–413.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91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92E9E5-79AF-4029-8FCA-9C327D54FD8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950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Avenir Next LT Pro Light</vt:lpstr>
      <vt:lpstr>Garamond</vt:lpstr>
      <vt:lpstr>Gill Sans MT</vt:lpstr>
      <vt:lpstr>SavonVTI</vt:lpstr>
      <vt:lpstr>Understanding Health Equity for Mothers and children</vt:lpstr>
      <vt:lpstr>PowerPoint Presentation</vt:lpstr>
      <vt:lpstr>PowerPoint Presentation</vt:lpstr>
      <vt:lpstr>PowerPoint Presentation</vt:lpstr>
      <vt:lpstr>Risk Factors and Social Determinants of Health </vt:lpstr>
      <vt:lpstr>Calling All Sectors-State Agencies Joined for Health </vt:lpstr>
      <vt:lpstr>What can we do?</vt:lpstr>
      <vt:lpstr>References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Health Equity for Mothers and children</dc:title>
  <dc:creator>Mosley, Brittney</dc:creator>
  <cp:lastModifiedBy>Mosley, Brittney</cp:lastModifiedBy>
  <cp:revision>17</cp:revision>
  <dcterms:created xsi:type="dcterms:W3CDTF">2020-12-08T22:15:44Z</dcterms:created>
  <dcterms:modified xsi:type="dcterms:W3CDTF">2021-01-04T20:36:56Z</dcterms:modified>
</cp:coreProperties>
</file>